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8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8" roundtripDataSignature="AMtx7miBb1mz4xg1KG7eWwoQmd2WXgC1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85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customschemas.google.com/relationships/presentationmetadata" Target="meta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9f4558109_0_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129f4558109_0_4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29f4558109_0_4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129f4558109_0_4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29f4558109_0_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129f4558109_0_4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29f4558109_0_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129f4558109_0_4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29f4558109_0_5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129f4558109_0_5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29f4558109_0_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129f4558109_0_4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29f4558109_0_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129f4558109_0_4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29f4558109_0_5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129f4558109_0_5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29f4558109_0_5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129f4558109_0_5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29f4558109_0_5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129f4558109_0_5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2a2cd80aa2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2a2cd80aa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2a2cd80aa2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2a2cd80aa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29f4558109_0_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129f4558109_0_5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29f4558109_0_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129f4558109_0_4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29f4558109_0_4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129f4558109_0_4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5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5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5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9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5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0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0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6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6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6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5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5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5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5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5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5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5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5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Relationship Id="rId4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Relationship Id="rId4" Type="http://schemas.openxmlformats.org/officeDocument/2006/relationships/image" Target="../media/image17.png"/><Relationship Id="rId5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Relationship Id="rId4" Type="http://schemas.openxmlformats.org/officeDocument/2006/relationships/image" Target="../media/image21.png"/><Relationship Id="rId5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Relationship Id="rId4" Type="http://schemas.openxmlformats.org/officeDocument/2006/relationships/image" Target="../media/image22.png"/><Relationship Id="rId5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Relationship Id="rId4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jpg"/><Relationship Id="rId4" Type="http://schemas.openxmlformats.org/officeDocument/2006/relationships/image" Target="../media/image2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4500" y="476674"/>
            <a:ext cx="5946025" cy="16316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395561" y="476672"/>
            <a:ext cx="8352900" cy="5976600"/>
          </a:xfrm>
          <a:prstGeom prst="roundRect">
            <a:avLst>
              <a:gd fmla="val 16667" name="adj"/>
            </a:avLst>
          </a:prstGeom>
          <a:noFill/>
          <a:ln cap="flat" cmpd="sng" w="444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ruber\Desktop\UVM\image-14.jpg" id="86" name="Google Shape;8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2310" y="727336"/>
            <a:ext cx="1296144" cy="113032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713700" y="2286050"/>
            <a:ext cx="77166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Simulación de Sistema de Control</a:t>
            </a:r>
            <a:endParaRPr b="1"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 Extra 2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>
            <a:off x="395550" y="4450150"/>
            <a:ext cx="83529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Alumno(s):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Adriana Patricia Morales Sánchez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Brandon Cobb Anaya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Diego David Montiel Cantú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Francisco Raúl Alvarado Romero Valdés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Rogelio Zuñiga Estrada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3072000" y="34951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Profesor: </a:t>
            </a:r>
            <a:r>
              <a:rPr lang="es-MX"/>
              <a:t>Rubén</a:t>
            </a:r>
            <a:r>
              <a:rPr lang="es-MX"/>
              <a:t> </a:t>
            </a:r>
            <a:r>
              <a:rPr lang="es-MX"/>
              <a:t>García</a:t>
            </a:r>
            <a:r>
              <a:rPr lang="es-MX"/>
              <a:t> Duana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ruber\Desktop\UVM\image-14.jpg" id="175" name="Google Shape;175;g129f4558109_0_4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4368" y="260648"/>
            <a:ext cx="990856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129f4558109_0_445"/>
          <p:cNvSpPr/>
          <p:nvPr/>
        </p:nvSpPr>
        <p:spPr>
          <a:xfrm>
            <a:off x="323528" y="1196752"/>
            <a:ext cx="8568900" cy="72000"/>
          </a:xfrm>
          <a:prstGeom prst="rect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129f4558109_0_445"/>
          <p:cNvSpPr/>
          <p:nvPr/>
        </p:nvSpPr>
        <p:spPr>
          <a:xfrm>
            <a:off x="251520" y="6597352"/>
            <a:ext cx="8568900" cy="72000"/>
          </a:xfrm>
          <a:prstGeom prst="rect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129f4558109_0_445"/>
          <p:cNvSpPr txBox="1"/>
          <p:nvPr/>
        </p:nvSpPr>
        <p:spPr>
          <a:xfrm>
            <a:off x="395536" y="404664"/>
            <a:ext cx="7416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Válvula</a:t>
            </a: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Lineal</a:t>
            </a:r>
            <a:endParaRPr/>
          </a:p>
        </p:txBody>
      </p:sp>
      <p:sp>
        <p:nvSpPr>
          <p:cNvPr id="179" name="Google Shape;179;g129f4558109_0_445"/>
          <p:cNvSpPr txBox="1"/>
          <p:nvPr/>
        </p:nvSpPr>
        <p:spPr>
          <a:xfrm>
            <a:off x="474450" y="1476550"/>
            <a:ext cx="80082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latin typeface="Calibri"/>
                <a:ea typeface="Calibri"/>
                <a:cs typeface="Calibri"/>
                <a:sym typeface="Calibri"/>
              </a:rPr>
              <a:t>Definición: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Mecanismo que regula el flujo de la comunicación entre dos partes de una máquina o sistema.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función a su diseño y materiales, puede abrir, cerrar, regular, modelar, etc., variedad de fluidos.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g129f4558109_0_4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2875" y="4259637"/>
            <a:ext cx="3758250" cy="222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ruber\Desktop\UVM\image-14.jpg" id="185" name="Google Shape;185;g129f4558109_0_4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4368" y="260648"/>
            <a:ext cx="990856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129f4558109_0_454"/>
          <p:cNvSpPr/>
          <p:nvPr/>
        </p:nvSpPr>
        <p:spPr>
          <a:xfrm>
            <a:off x="323528" y="1196752"/>
            <a:ext cx="8568900" cy="72000"/>
          </a:xfrm>
          <a:prstGeom prst="rect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129f4558109_0_454"/>
          <p:cNvSpPr/>
          <p:nvPr/>
        </p:nvSpPr>
        <p:spPr>
          <a:xfrm>
            <a:off x="251520" y="6597352"/>
            <a:ext cx="8568900" cy="72000"/>
          </a:xfrm>
          <a:prstGeom prst="rect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129f4558109_0_454"/>
          <p:cNvSpPr txBox="1"/>
          <p:nvPr/>
        </p:nvSpPr>
        <p:spPr>
          <a:xfrm>
            <a:off x="395536" y="404664"/>
            <a:ext cx="7416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Válvula Lineal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129f4558109_0_454"/>
          <p:cNvSpPr txBox="1"/>
          <p:nvPr/>
        </p:nvSpPr>
        <p:spPr>
          <a:xfrm>
            <a:off x="474450" y="1552750"/>
            <a:ext cx="8008200" cy="4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latin typeface="Calibri"/>
                <a:ea typeface="Calibri"/>
                <a:cs typeface="Calibri"/>
                <a:sym typeface="Calibri"/>
              </a:rPr>
              <a:t>Puede dividir por: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just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❖"/>
            </a:pPr>
            <a:r>
              <a:rPr lang="es-MX" sz="2800">
                <a:latin typeface="Calibri"/>
                <a:ea typeface="Calibri"/>
                <a:cs typeface="Calibri"/>
                <a:sym typeface="Calibri"/>
              </a:rPr>
              <a:t>Desplace del obturador: Lineal, multigiro y cuarto de giro.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just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❖"/>
            </a:pPr>
            <a:r>
              <a:rPr lang="es-MX" sz="2800">
                <a:latin typeface="Calibri"/>
                <a:ea typeface="Calibri"/>
                <a:cs typeface="Calibri"/>
                <a:sym typeface="Calibri"/>
              </a:rPr>
              <a:t>Función de la </a:t>
            </a:r>
            <a:r>
              <a:rPr lang="es-MX" sz="2800">
                <a:latin typeface="Calibri"/>
                <a:ea typeface="Calibri"/>
                <a:cs typeface="Calibri"/>
                <a:sym typeface="Calibri"/>
              </a:rPr>
              <a:t>válvula</a:t>
            </a:r>
            <a:r>
              <a:rPr lang="es-MX" sz="2800">
                <a:latin typeface="Calibri"/>
                <a:ea typeface="Calibri"/>
                <a:cs typeface="Calibri"/>
                <a:sym typeface="Calibri"/>
              </a:rPr>
              <a:t>: De control, de cierre, para </a:t>
            </a:r>
            <a:r>
              <a:rPr lang="es-MX" sz="2800">
                <a:latin typeface="Calibri"/>
                <a:ea typeface="Calibri"/>
                <a:cs typeface="Calibri"/>
                <a:sym typeface="Calibri"/>
              </a:rPr>
              <a:t>protección</a:t>
            </a:r>
            <a:r>
              <a:rPr lang="es-MX" sz="2800">
                <a:latin typeface="Calibri"/>
                <a:ea typeface="Calibri"/>
                <a:cs typeface="Calibri"/>
                <a:sym typeface="Calibri"/>
              </a:rPr>
              <a:t>, para prevención y apertura/cierre.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just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❖"/>
            </a:pPr>
            <a:r>
              <a:rPr lang="es-MX" sz="2800">
                <a:latin typeface="Calibri"/>
                <a:ea typeface="Calibri"/>
                <a:cs typeface="Calibri"/>
                <a:sym typeface="Calibri"/>
              </a:rPr>
              <a:t>Naturaleza del fluido: Especiales, para altas/bajas, en </a:t>
            </a:r>
            <a:r>
              <a:rPr lang="es-MX" sz="2800">
                <a:latin typeface="Calibri"/>
                <a:ea typeface="Calibri"/>
                <a:cs typeface="Calibri"/>
                <a:sym typeface="Calibri"/>
              </a:rPr>
              <a:t>función</a:t>
            </a:r>
            <a:r>
              <a:rPr lang="es-MX" sz="2800">
                <a:latin typeface="Calibri"/>
                <a:ea typeface="Calibri"/>
                <a:cs typeface="Calibri"/>
                <a:sym typeface="Calibri"/>
              </a:rPr>
              <a:t> de la fluidez, higiene, viscosidad, etc.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ruber\Desktop\UVM\image-14.jpg" id="194" name="Google Shape;194;g129f4558109_0_4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4368" y="260648"/>
            <a:ext cx="990856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129f4558109_0_463"/>
          <p:cNvSpPr/>
          <p:nvPr/>
        </p:nvSpPr>
        <p:spPr>
          <a:xfrm>
            <a:off x="323528" y="1196752"/>
            <a:ext cx="8568900" cy="72000"/>
          </a:xfrm>
          <a:prstGeom prst="rect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129f4558109_0_463"/>
          <p:cNvSpPr/>
          <p:nvPr/>
        </p:nvSpPr>
        <p:spPr>
          <a:xfrm>
            <a:off x="251520" y="6597352"/>
            <a:ext cx="8568900" cy="72000"/>
          </a:xfrm>
          <a:prstGeom prst="rect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129f4558109_0_463"/>
          <p:cNvSpPr txBox="1"/>
          <p:nvPr/>
        </p:nvSpPr>
        <p:spPr>
          <a:xfrm>
            <a:off x="395536" y="404664"/>
            <a:ext cx="7416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Controlador PID</a:t>
            </a:r>
            <a:endParaRPr/>
          </a:p>
        </p:txBody>
      </p:sp>
      <p:sp>
        <p:nvSpPr>
          <p:cNvPr id="198" name="Google Shape;198;g129f4558109_0_463"/>
          <p:cNvSpPr txBox="1"/>
          <p:nvPr/>
        </p:nvSpPr>
        <p:spPr>
          <a:xfrm>
            <a:off x="474450" y="1400350"/>
            <a:ext cx="8008200" cy="49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latin typeface="Calibri"/>
                <a:ea typeface="Calibri"/>
                <a:cs typeface="Calibri"/>
                <a:sym typeface="Calibri"/>
              </a:rPr>
              <a:t>Definición: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un dispositivo que permite controlar un sistema de lazo cerrado para que alcance el estado de salida deseado.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 algoritmo de control se da en tres diferentes parámetros: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➢"/>
            </a:pPr>
            <a:r>
              <a:rPr i="1"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Proporcional: </a:t>
            </a:r>
            <a:r>
              <a:rPr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Mide la diferencia entre el valor actual y el valor de referencia.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➢"/>
            </a:pPr>
            <a:r>
              <a:rPr i="1"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Integral:</a:t>
            </a:r>
            <a:r>
              <a:rPr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Hace referencia al tiempo en el que se lleva a cabo una corrección o ajuste.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➢"/>
            </a:pPr>
            <a:r>
              <a:rPr i="1"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Derivativo:</a:t>
            </a:r>
            <a:r>
              <a:rPr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Pretende predecir errores.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ruber\Desktop\UVM\image-14.jpg" id="203" name="Google Shape;203;g129f4558109_0_4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4368" y="260648"/>
            <a:ext cx="990856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129f4558109_0_472"/>
          <p:cNvSpPr/>
          <p:nvPr/>
        </p:nvSpPr>
        <p:spPr>
          <a:xfrm>
            <a:off x="323528" y="1196752"/>
            <a:ext cx="8568900" cy="72000"/>
          </a:xfrm>
          <a:prstGeom prst="rect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129f4558109_0_472"/>
          <p:cNvSpPr/>
          <p:nvPr/>
        </p:nvSpPr>
        <p:spPr>
          <a:xfrm>
            <a:off x="251520" y="6597352"/>
            <a:ext cx="8568900" cy="72000"/>
          </a:xfrm>
          <a:prstGeom prst="rect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129f4558109_0_472"/>
          <p:cNvSpPr txBox="1"/>
          <p:nvPr/>
        </p:nvSpPr>
        <p:spPr>
          <a:xfrm>
            <a:off x="395536" y="404664"/>
            <a:ext cx="7416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Controlador PID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g129f4558109_0_4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525" y="2068500"/>
            <a:ext cx="8560949" cy="351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ruber\Desktop\UVM\image-14.jpg" id="212" name="Google Shape;212;g129f4558109_0_5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4368" y="260648"/>
            <a:ext cx="990856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129f4558109_0_527"/>
          <p:cNvSpPr/>
          <p:nvPr/>
        </p:nvSpPr>
        <p:spPr>
          <a:xfrm>
            <a:off x="2940552" y="1196750"/>
            <a:ext cx="5952000" cy="72000"/>
          </a:xfrm>
          <a:prstGeom prst="rect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129f4558109_0_527"/>
          <p:cNvSpPr/>
          <p:nvPr/>
        </p:nvSpPr>
        <p:spPr>
          <a:xfrm>
            <a:off x="2940549" y="6597350"/>
            <a:ext cx="5880000" cy="72000"/>
          </a:xfrm>
          <a:prstGeom prst="rect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129f4558109_0_527"/>
          <p:cNvSpPr txBox="1"/>
          <p:nvPr/>
        </p:nvSpPr>
        <p:spPr>
          <a:xfrm>
            <a:off x="2172111" y="1523702"/>
            <a:ext cx="7416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Modelados </a:t>
            </a: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Matemáticos</a:t>
            </a:r>
            <a:endParaRPr/>
          </a:p>
        </p:txBody>
      </p:sp>
      <p:sp>
        <p:nvSpPr>
          <p:cNvPr id="216" name="Google Shape;216;g129f4558109_0_527"/>
          <p:cNvSpPr/>
          <p:nvPr/>
        </p:nvSpPr>
        <p:spPr>
          <a:xfrm>
            <a:off x="0" y="9875"/>
            <a:ext cx="2694000" cy="68580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7" name="Google Shape;217;g129f4558109_0_5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2124" y="2813550"/>
            <a:ext cx="5288850" cy="297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ruber\Desktop\UVM\image-14.jpg" id="222" name="Google Shape;222;g129f4558109_0_4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4368" y="260648"/>
            <a:ext cx="990856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129f4558109_0_489"/>
          <p:cNvSpPr/>
          <p:nvPr/>
        </p:nvSpPr>
        <p:spPr>
          <a:xfrm>
            <a:off x="323528" y="1196752"/>
            <a:ext cx="8568900" cy="72000"/>
          </a:xfrm>
          <a:prstGeom prst="rect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129f4558109_0_489"/>
          <p:cNvSpPr/>
          <p:nvPr/>
        </p:nvSpPr>
        <p:spPr>
          <a:xfrm>
            <a:off x="251520" y="6597352"/>
            <a:ext cx="8568900" cy="72000"/>
          </a:xfrm>
          <a:prstGeom prst="rect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129f4558109_0_489"/>
          <p:cNvSpPr txBox="1"/>
          <p:nvPr/>
        </p:nvSpPr>
        <p:spPr>
          <a:xfrm>
            <a:off x="395536" y="404664"/>
            <a:ext cx="7416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de Contenedor de Fluidos</a:t>
            </a:r>
            <a:endParaRPr/>
          </a:p>
        </p:txBody>
      </p:sp>
      <p:pic>
        <p:nvPicPr>
          <p:cNvPr id="226" name="Google Shape;226;g129f4558109_0_4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4850" y="1745748"/>
            <a:ext cx="4182244" cy="86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129f4558109_0_4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3554" y="2895354"/>
            <a:ext cx="7416900" cy="3416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ruber\Desktop\UVM\image-14.jpg" id="232" name="Google Shape;232;g129f4558109_0_4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4368" y="260648"/>
            <a:ext cx="990856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129f4558109_0_498"/>
          <p:cNvSpPr/>
          <p:nvPr/>
        </p:nvSpPr>
        <p:spPr>
          <a:xfrm>
            <a:off x="323528" y="1196752"/>
            <a:ext cx="8568900" cy="72000"/>
          </a:xfrm>
          <a:prstGeom prst="rect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129f4558109_0_498"/>
          <p:cNvSpPr/>
          <p:nvPr/>
        </p:nvSpPr>
        <p:spPr>
          <a:xfrm>
            <a:off x="251520" y="6597352"/>
            <a:ext cx="8568900" cy="72000"/>
          </a:xfrm>
          <a:prstGeom prst="rect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129f4558109_0_498"/>
          <p:cNvSpPr txBox="1"/>
          <p:nvPr/>
        </p:nvSpPr>
        <p:spPr>
          <a:xfrm>
            <a:off x="395536" y="404664"/>
            <a:ext cx="7416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Intercambiador de Calor</a:t>
            </a:r>
            <a:endParaRPr/>
          </a:p>
        </p:txBody>
      </p:sp>
      <p:pic>
        <p:nvPicPr>
          <p:cNvPr id="236" name="Google Shape;236;g129f4558109_0_4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1174" y="1507700"/>
            <a:ext cx="5281675" cy="11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129f4558109_0_4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3575" y="2864938"/>
            <a:ext cx="8128775" cy="349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ruber\Desktop\UVM\image-14.jpg" id="242" name="Google Shape;242;g129f4558109_0_5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4368" y="260648"/>
            <a:ext cx="990856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129f4558109_0_516"/>
          <p:cNvSpPr/>
          <p:nvPr/>
        </p:nvSpPr>
        <p:spPr>
          <a:xfrm>
            <a:off x="323528" y="1196752"/>
            <a:ext cx="8568900" cy="72000"/>
          </a:xfrm>
          <a:prstGeom prst="rect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129f4558109_0_516"/>
          <p:cNvSpPr/>
          <p:nvPr/>
        </p:nvSpPr>
        <p:spPr>
          <a:xfrm>
            <a:off x="251520" y="6597352"/>
            <a:ext cx="8568900" cy="72000"/>
          </a:xfrm>
          <a:prstGeom prst="rect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129f4558109_0_516"/>
          <p:cNvSpPr txBox="1"/>
          <p:nvPr/>
        </p:nvSpPr>
        <p:spPr>
          <a:xfrm>
            <a:off x="395536" y="404664"/>
            <a:ext cx="7416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Válvula Lineal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g129f4558109_0_5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4875" y="3541300"/>
            <a:ext cx="4525850" cy="23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129f4558109_0_5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2700" y="2148250"/>
            <a:ext cx="3162950" cy="7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ruber\Desktop\UVM\image-14.jpg" id="252" name="Google Shape;252;g129f4558109_0_5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4368" y="260648"/>
            <a:ext cx="990856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129f4558109_0_507"/>
          <p:cNvSpPr/>
          <p:nvPr/>
        </p:nvSpPr>
        <p:spPr>
          <a:xfrm>
            <a:off x="323528" y="1196752"/>
            <a:ext cx="8568900" cy="72000"/>
          </a:xfrm>
          <a:prstGeom prst="rect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129f4558109_0_507"/>
          <p:cNvSpPr/>
          <p:nvPr/>
        </p:nvSpPr>
        <p:spPr>
          <a:xfrm>
            <a:off x="251520" y="6597352"/>
            <a:ext cx="8568900" cy="72000"/>
          </a:xfrm>
          <a:prstGeom prst="rect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129f4558109_0_507"/>
          <p:cNvSpPr txBox="1"/>
          <p:nvPr/>
        </p:nvSpPr>
        <p:spPr>
          <a:xfrm>
            <a:off x="395536" y="404664"/>
            <a:ext cx="7416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Controlador P</a:t>
            </a:r>
            <a:endParaRPr/>
          </a:p>
        </p:txBody>
      </p:sp>
      <p:pic>
        <p:nvPicPr>
          <p:cNvPr id="256" name="Google Shape;256;g129f4558109_0_5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2413" y="1507675"/>
            <a:ext cx="2599175" cy="129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129f4558109_0_5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3213" y="3046175"/>
            <a:ext cx="6727225" cy="31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ruber\Desktop\UVM\image-14.jpg" id="262" name="Google Shape;262;g129f4558109_0_5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4368" y="260648"/>
            <a:ext cx="990856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129f4558109_0_597"/>
          <p:cNvSpPr/>
          <p:nvPr/>
        </p:nvSpPr>
        <p:spPr>
          <a:xfrm>
            <a:off x="2940552" y="1196750"/>
            <a:ext cx="5952000" cy="72000"/>
          </a:xfrm>
          <a:prstGeom prst="rect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g129f4558109_0_597"/>
          <p:cNvSpPr/>
          <p:nvPr/>
        </p:nvSpPr>
        <p:spPr>
          <a:xfrm>
            <a:off x="2940549" y="6597350"/>
            <a:ext cx="5880000" cy="72000"/>
          </a:xfrm>
          <a:prstGeom prst="rect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129f4558109_0_597"/>
          <p:cNvSpPr txBox="1"/>
          <p:nvPr/>
        </p:nvSpPr>
        <p:spPr>
          <a:xfrm>
            <a:off x="2172111" y="1523702"/>
            <a:ext cx="7416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Programación y Simulación</a:t>
            </a:r>
            <a:endParaRPr/>
          </a:p>
        </p:txBody>
      </p:sp>
      <p:sp>
        <p:nvSpPr>
          <p:cNvPr id="266" name="Google Shape;266;g129f4558109_0_597"/>
          <p:cNvSpPr/>
          <p:nvPr/>
        </p:nvSpPr>
        <p:spPr>
          <a:xfrm>
            <a:off x="0" y="9875"/>
            <a:ext cx="2694000" cy="68580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7" name="Google Shape;267;g129f4558109_0_5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7750" y="2792850"/>
            <a:ext cx="5325600" cy="29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ruber\Desktop\UVM\image-14.jpg"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4368" y="260648"/>
            <a:ext cx="990856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/>
          <p:nvPr/>
        </p:nvSpPr>
        <p:spPr>
          <a:xfrm>
            <a:off x="323528" y="1196752"/>
            <a:ext cx="8568952" cy="72008"/>
          </a:xfrm>
          <a:prstGeom prst="rect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251520" y="6597352"/>
            <a:ext cx="8568952" cy="72008"/>
          </a:xfrm>
          <a:prstGeom prst="rect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395536" y="404664"/>
            <a:ext cx="7416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 General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474450" y="1552750"/>
            <a:ext cx="8008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latin typeface="Calibri"/>
                <a:ea typeface="Calibri"/>
                <a:cs typeface="Calibri"/>
                <a:sym typeface="Calibri"/>
              </a:rPr>
              <a:t>Implementar un sistema de </a:t>
            </a:r>
            <a:r>
              <a:rPr lang="es-MX" sz="2800">
                <a:latin typeface="Calibri"/>
                <a:ea typeface="Calibri"/>
                <a:cs typeface="Calibri"/>
                <a:sym typeface="Calibri"/>
              </a:rPr>
              <a:t>simulación</a:t>
            </a:r>
            <a:r>
              <a:rPr lang="es-MX" sz="2800">
                <a:latin typeface="Calibri"/>
                <a:ea typeface="Calibri"/>
                <a:cs typeface="Calibri"/>
                <a:sym typeface="Calibri"/>
              </a:rPr>
              <a:t> de un sistema de control </a:t>
            </a:r>
            <a:r>
              <a:rPr lang="es-MX" sz="2800">
                <a:latin typeface="Calibri"/>
                <a:ea typeface="Calibri"/>
                <a:cs typeface="Calibri"/>
                <a:sym typeface="Calibri"/>
              </a:rPr>
              <a:t>básico</a:t>
            </a:r>
            <a:r>
              <a:rPr lang="es-MX" sz="28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1800" y="2883450"/>
            <a:ext cx="5440400" cy="304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2a2cd80aa2_0_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3" name="Google Shape;273;g12a2cd80aa2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3500" y="4"/>
            <a:ext cx="4176998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2a2cd80aa2_0_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9" name="Google Shape;279;g12a2cd80aa2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86663"/>
            <a:ext cx="9144000" cy="268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ruber\Desktop\UVM\image-14.jpg" id="284" name="Google Shape;284;g129f4558109_0_5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4368" y="260648"/>
            <a:ext cx="990856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129f4558109_0_554"/>
          <p:cNvSpPr/>
          <p:nvPr/>
        </p:nvSpPr>
        <p:spPr>
          <a:xfrm>
            <a:off x="323528" y="1196752"/>
            <a:ext cx="8568900" cy="72000"/>
          </a:xfrm>
          <a:prstGeom prst="rect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129f4558109_0_554"/>
          <p:cNvSpPr/>
          <p:nvPr/>
        </p:nvSpPr>
        <p:spPr>
          <a:xfrm>
            <a:off x="251520" y="6597352"/>
            <a:ext cx="8568900" cy="72000"/>
          </a:xfrm>
          <a:prstGeom prst="rect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129f4558109_0_554"/>
          <p:cNvSpPr txBox="1"/>
          <p:nvPr/>
        </p:nvSpPr>
        <p:spPr>
          <a:xfrm>
            <a:off x="395536" y="404664"/>
            <a:ext cx="7416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129f4558109_0_554"/>
          <p:cNvSpPr txBox="1"/>
          <p:nvPr/>
        </p:nvSpPr>
        <p:spPr>
          <a:xfrm>
            <a:off x="474450" y="1552750"/>
            <a:ext cx="8008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g129f4558109_0_5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878" y="1322852"/>
            <a:ext cx="8008200" cy="5220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ruber\Desktop\UVM\image-14.jpg" id="104" name="Google Shape;10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4368" y="260648"/>
            <a:ext cx="990856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/>
          <p:nvPr/>
        </p:nvSpPr>
        <p:spPr>
          <a:xfrm>
            <a:off x="323528" y="1196752"/>
            <a:ext cx="8568952" cy="72008"/>
          </a:xfrm>
          <a:prstGeom prst="rect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251520" y="6597352"/>
            <a:ext cx="8568952" cy="72008"/>
          </a:xfrm>
          <a:prstGeom prst="rect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395536" y="404664"/>
            <a:ext cx="7416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Elementos a Realizar</a:t>
            </a:r>
            <a:endParaRPr/>
          </a:p>
        </p:txBody>
      </p:sp>
      <p:sp>
        <p:nvSpPr>
          <p:cNvPr id="108" name="Google Shape;108;p3"/>
          <p:cNvSpPr txBox="1"/>
          <p:nvPr/>
        </p:nvSpPr>
        <p:spPr>
          <a:xfrm>
            <a:off x="632600" y="1739650"/>
            <a:ext cx="70305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➔"/>
            </a:pPr>
            <a:r>
              <a:rPr lang="es-MX" sz="2800">
                <a:latin typeface="Calibri"/>
                <a:ea typeface="Calibri"/>
                <a:cs typeface="Calibri"/>
                <a:sym typeface="Calibri"/>
              </a:rPr>
              <a:t>Sistema de contenedor de fluidos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➔"/>
            </a:pPr>
            <a:r>
              <a:rPr lang="es-MX" sz="2800">
                <a:latin typeface="Calibri"/>
                <a:ea typeface="Calibri"/>
                <a:cs typeface="Calibri"/>
                <a:sym typeface="Calibri"/>
              </a:rPr>
              <a:t>Sistema intercambiador de calor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➔"/>
            </a:pPr>
            <a:r>
              <a:rPr lang="es-MX" sz="2800">
                <a:latin typeface="Calibri"/>
                <a:ea typeface="Calibri"/>
                <a:cs typeface="Calibri"/>
                <a:sym typeface="Calibri"/>
              </a:rPr>
              <a:t>Válvula</a:t>
            </a:r>
            <a:r>
              <a:rPr lang="es-MX" sz="2800">
                <a:latin typeface="Calibri"/>
                <a:ea typeface="Calibri"/>
                <a:cs typeface="Calibri"/>
                <a:sym typeface="Calibri"/>
              </a:rPr>
              <a:t> lineal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➔"/>
            </a:pPr>
            <a:r>
              <a:rPr lang="es-MX" sz="2800">
                <a:latin typeface="Calibri"/>
                <a:ea typeface="Calibri"/>
                <a:cs typeface="Calibri"/>
                <a:sym typeface="Calibri"/>
              </a:rPr>
              <a:t>Controlador PID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ruber\Desktop\UVM\image-14.jpg" id="113" name="Google Shape;11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4368" y="260648"/>
            <a:ext cx="990856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"/>
          <p:cNvSpPr/>
          <p:nvPr/>
        </p:nvSpPr>
        <p:spPr>
          <a:xfrm>
            <a:off x="2940552" y="1196750"/>
            <a:ext cx="5952000" cy="72000"/>
          </a:xfrm>
          <a:prstGeom prst="rect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2940549" y="6597350"/>
            <a:ext cx="5880000" cy="72000"/>
          </a:xfrm>
          <a:prstGeom prst="rect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2172111" y="1523702"/>
            <a:ext cx="7416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Antecedentes </a:t>
            </a: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Teóricos</a:t>
            </a:r>
            <a:endParaRPr/>
          </a:p>
        </p:txBody>
      </p:sp>
      <p:pic>
        <p:nvPicPr>
          <p:cNvPr id="117" name="Google Shape;117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0750" y="2597121"/>
            <a:ext cx="4419600" cy="332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/>
          <p:nvPr/>
        </p:nvSpPr>
        <p:spPr>
          <a:xfrm>
            <a:off x="0" y="9875"/>
            <a:ext cx="2694000" cy="68580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ruber\Desktop\UVM\image-14.jpg" id="123" name="Google Shape;12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4368" y="260648"/>
            <a:ext cx="990856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"/>
          <p:cNvSpPr/>
          <p:nvPr/>
        </p:nvSpPr>
        <p:spPr>
          <a:xfrm>
            <a:off x="323528" y="1196752"/>
            <a:ext cx="8568952" cy="72008"/>
          </a:xfrm>
          <a:prstGeom prst="rect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"/>
          <p:cNvSpPr/>
          <p:nvPr/>
        </p:nvSpPr>
        <p:spPr>
          <a:xfrm>
            <a:off x="251520" y="6597352"/>
            <a:ext cx="8568952" cy="72008"/>
          </a:xfrm>
          <a:prstGeom prst="rect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395536" y="404664"/>
            <a:ext cx="7416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de Contenedor de Fluidos</a:t>
            </a:r>
            <a:endParaRPr/>
          </a:p>
        </p:txBody>
      </p:sp>
      <p:sp>
        <p:nvSpPr>
          <p:cNvPr id="127" name="Google Shape;127;p5"/>
          <p:cNvSpPr txBox="1"/>
          <p:nvPr/>
        </p:nvSpPr>
        <p:spPr>
          <a:xfrm>
            <a:off x="474450" y="1552750"/>
            <a:ext cx="80082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latin typeface="Calibri"/>
                <a:ea typeface="Calibri"/>
                <a:cs typeface="Calibri"/>
                <a:sym typeface="Calibri"/>
              </a:rPr>
              <a:t>Definición: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s-MX" sz="2800">
                <a:latin typeface="Calibri"/>
                <a:ea typeface="Calibri"/>
                <a:cs typeface="Calibri"/>
                <a:sym typeface="Calibri"/>
              </a:rPr>
              <a:t>e refiere a un contenedor que generalmente se utiliza para almacenar y/o manipular fluidos.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latin typeface="Calibri"/>
                <a:ea typeface="Calibri"/>
                <a:cs typeface="Calibri"/>
                <a:sym typeface="Calibri"/>
              </a:rPr>
              <a:t>Tipos: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just">
              <a:spcBef>
                <a:spcPts val="0"/>
              </a:spcBef>
              <a:spcAft>
                <a:spcPts val="0"/>
              </a:spcAft>
              <a:buSzPts val="2800"/>
              <a:buFont typeface="Calibri"/>
              <a:buAutoNum type="alphaLcParenR"/>
            </a:pPr>
            <a:r>
              <a:rPr lang="es-MX" sz="2800">
                <a:latin typeface="Calibri"/>
                <a:ea typeface="Calibri"/>
                <a:cs typeface="Calibri"/>
                <a:sym typeface="Calibri"/>
              </a:rPr>
              <a:t>Contenedor de agua.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just">
              <a:spcBef>
                <a:spcPts val="0"/>
              </a:spcBef>
              <a:spcAft>
                <a:spcPts val="0"/>
              </a:spcAft>
              <a:buSzPts val="2800"/>
              <a:buFont typeface="Calibri"/>
              <a:buAutoNum type="alphaLcParenR"/>
            </a:pPr>
            <a:r>
              <a:rPr lang="es-MX" sz="2800">
                <a:latin typeface="Calibri"/>
                <a:ea typeface="Calibri"/>
                <a:cs typeface="Calibri"/>
                <a:sym typeface="Calibri"/>
              </a:rPr>
              <a:t>Contenedor de Gasoil.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just">
              <a:spcBef>
                <a:spcPts val="0"/>
              </a:spcBef>
              <a:spcAft>
                <a:spcPts val="0"/>
              </a:spcAft>
              <a:buSzPts val="2800"/>
              <a:buFont typeface="Calibri"/>
              <a:buAutoNum type="alphaLcParenR"/>
            </a:pPr>
            <a:r>
              <a:rPr lang="es-MX" sz="2800">
                <a:latin typeface="Calibri"/>
                <a:ea typeface="Calibri"/>
                <a:cs typeface="Calibri"/>
                <a:sym typeface="Calibri"/>
              </a:rPr>
              <a:t>Contenedor de aceite.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4050" y="3537838"/>
            <a:ext cx="4038600" cy="26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ruber\Desktop\UVM\image-14.jpg" id="133" name="Google Shape;13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4368" y="260648"/>
            <a:ext cx="990856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6"/>
          <p:cNvSpPr/>
          <p:nvPr/>
        </p:nvSpPr>
        <p:spPr>
          <a:xfrm>
            <a:off x="323528" y="1196752"/>
            <a:ext cx="8568952" cy="72008"/>
          </a:xfrm>
          <a:prstGeom prst="rect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251520" y="6597352"/>
            <a:ext cx="8568952" cy="72008"/>
          </a:xfrm>
          <a:prstGeom prst="rect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395536" y="404664"/>
            <a:ext cx="7416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de Contenedor de Fluidos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474450" y="1552750"/>
            <a:ext cx="80082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contenedor sobre el que trabajaremos consta de un flujo de entrada (manipulado por una válvula), y un flujo de salida (dependiente del volumen del contenedor).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5150" y="3282850"/>
            <a:ext cx="2777650" cy="311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6"/>
          <p:cNvSpPr txBox="1"/>
          <p:nvPr/>
        </p:nvSpPr>
        <p:spPr>
          <a:xfrm>
            <a:off x="5528125" y="3654125"/>
            <a:ext cx="29460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 = Altura del agua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= Área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ruber\Desktop\UVM\image-14.jpg" id="144" name="Google Shape;14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4368" y="260648"/>
            <a:ext cx="990856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7"/>
          <p:cNvSpPr/>
          <p:nvPr/>
        </p:nvSpPr>
        <p:spPr>
          <a:xfrm>
            <a:off x="323528" y="1196752"/>
            <a:ext cx="8568952" cy="72008"/>
          </a:xfrm>
          <a:prstGeom prst="rect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7"/>
          <p:cNvSpPr/>
          <p:nvPr/>
        </p:nvSpPr>
        <p:spPr>
          <a:xfrm>
            <a:off x="251520" y="6597352"/>
            <a:ext cx="8568952" cy="72008"/>
          </a:xfrm>
          <a:prstGeom prst="rect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7"/>
          <p:cNvSpPr txBox="1"/>
          <p:nvPr/>
        </p:nvSpPr>
        <p:spPr>
          <a:xfrm>
            <a:off x="395536" y="404664"/>
            <a:ext cx="7416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Intercambiador de Calor</a:t>
            </a:r>
            <a:endParaRPr/>
          </a:p>
        </p:txBody>
      </p:sp>
      <p:sp>
        <p:nvSpPr>
          <p:cNvPr id="148" name="Google Shape;148;p7"/>
          <p:cNvSpPr txBox="1"/>
          <p:nvPr/>
        </p:nvSpPr>
        <p:spPr>
          <a:xfrm>
            <a:off x="474450" y="1552750"/>
            <a:ext cx="80082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latin typeface="Calibri"/>
                <a:ea typeface="Calibri"/>
                <a:cs typeface="Calibri"/>
                <a:sym typeface="Calibri"/>
              </a:rPr>
              <a:t>Definición: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dispositivos que transfieren continuamente calor de un medio a otro, ya sea de forma directa (donde ambos medios están conectados), o indirecta (donde ambos medios están separados por un componente a través del cual se transfiere el calor).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1850" y="4456975"/>
            <a:ext cx="5160301" cy="1969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ruber\Desktop\UVM\image-14.jpg" id="154" name="Google Shape;154;g129f4558109_0_4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4368" y="260648"/>
            <a:ext cx="990856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129f4558109_0_427"/>
          <p:cNvSpPr/>
          <p:nvPr/>
        </p:nvSpPr>
        <p:spPr>
          <a:xfrm>
            <a:off x="323528" y="1196752"/>
            <a:ext cx="8568900" cy="72000"/>
          </a:xfrm>
          <a:prstGeom prst="rect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129f4558109_0_427"/>
          <p:cNvSpPr/>
          <p:nvPr/>
        </p:nvSpPr>
        <p:spPr>
          <a:xfrm>
            <a:off x="251520" y="6597352"/>
            <a:ext cx="8568900" cy="72000"/>
          </a:xfrm>
          <a:prstGeom prst="rect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129f4558109_0_427"/>
          <p:cNvSpPr txBox="1"/>
          <p:nvPr/>
        </p:nvSpPr>
        <p:spPr>
          <a:xfrm>
            <a:off x="395536" y="404664"/>
            <a:ext cx="7416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Intercambiador de Calor</a:t>
            </a:r>
            <a:endParaRPr/>
          </a:p>
        </p:txBody>
      </p:sp>
      <p:sp>
        <p:nvSpPr>
          <p:cNvPr id="158" name="Google Shape;158;g129f4558109_0_427"/>
          <p:cNvSpPr txBox="1"/>
          <p:nvPr/>
        </p:nvSpPr>
        <p:spPr>
          <a:xfrm>
            <a:off x="474450" y="1552750"/>
            <a:ext cx="80082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latin typeface="Calibri"/>
                <a:ea typeface="Calibri"/>
                <a:cs typeface="Calibri"/>
                <a:sym typeface="Calibri"/>
              </a:rPr>
              <a:t>Reglas básicas</a:t>
            </a:r>
            <a:r>
              <a:rPr lang="es-MX" sz="2800">
                <a:latin typeface="Calibri"/>
                <a:ea typeface="Calibri"/>
                <a:cs typeface="Calibri"/>
                <a:sym typeface="Calibri"/>
              </a:rPr>
              <a:t>: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❖"/>
            </a:pPr>
            <a:r>
              <a:rPr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calor siempre se transferirá de un medio caliente a un medio frío.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❖"/>
            </a:pPr>
            <a:r>
              <a:rPr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 debe haber una diferencia de temperatura entre los medios.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❖"/>
            </a:pPr>
            <a:r>
              <a:rPr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calor perdido por el medio caliente es igual a la cantidad de calor ganado por el medio frío, excepto por las pérdidas a los alrededores.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ruber\Desktop\UVM\image-14.jpg" id="163" name="Google Shape;163;g129f4558109_0_4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4368" y="260648"/>
            <a:ext cx="990856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129f4558109_0_436"/>
          <p:cNvSpPr/>
          <p:nvPr/>
        </p:nvSpPr>
        <p:spPr>
          <a:xfrm>
            <a:off x="323528" y="1196752"/>
            <a:ext cx="8568900" cy="72000"/>
          </a:xfrm>
          <a:prstGeom prst="rect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129f4558109_0_436"/>
          <p:cNvSpPr/>
          <p:nvPr/>
        </p:nvSpPr>
        <p:spPr>
          <a:xfrm>
            <a:off x="251520" y="6597352"/>
            <a:ext cx="8568900" cy="72000"/>
          </a:xfrm>
          <a:prstGeom prst="rect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129f4558109_0_436"/>
          <p:cNvSpPr txBox="1"/>
          <p:nvPr/>
        </p:nvSpPr>
        <p:spPr>
          <a:xfrm>
            <a:off x="395536" y="404664"/>
            <a:ext cx="7416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Intercambiador de Calor</a:t>
            </a:r>
            <a:endParaRPr/>
          </a:p>
        </p:txBody>
      </p:sp>
      <p:sp>
        <p:nvSpPr>
          <p:cNvPr id="167" name="Google Shape;167;g129f4558109_0_436"/>
          <p:cNvSpPr txBox="1"/>
          <p:nvPr/>
        </p:nvSpPr>
        <p:spPr>
          <a:xfrm>
            <a:off x="474450" y="1552750"/>
            <a:ext cx="8008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latin typeface="Calibri"/>
                <a:ea typeface="Calibri"/>
                <a:cs typeface="Calibri"/>
                <a:sym typeface="Calibri"/>
              </a:rPr>
              <a:t>Modelo a utilizar.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g129f4558109_0_4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5213" y="2168350"/>
            <a:ext cx="5146674" cy="412420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129f4558109_0_436"/>
          <p:cNvSpPr txBox="1"/>
          <p:nvPr/>
        </p:nvSpPr>
        <p:spPr>
          <a:xfrm>
            <a:off x="5852775" y="2168350"/>
            <a:ext cx="1199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Setpoint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129f4558109_0_436"/>
          <p:cNvSpPr txBox="1"/>
          <p:nvPr/>
        </p:nvSpPr>
        <p:spPr>
          <a:xfrm>
            <a:off x="6479625" y="2809600"/>
            <a:ext cx="208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Señal de referencia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2017-02-12T03:42:45Z</dcterms:created>
  <dc:creator>Rube Rex</dc:creator>
</cp:coreProperties>
</file>